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
  <Relationship Id="rId1" Type="http://schemas.openxmlformats.org/officeDocument/2006/relationships/officeDocument" Target="ppt/presentation.xml"/>
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/>
  <p:notesSz cx="6858000" cy="9144000"/>
</p:presentation>
</file>

<file path=ppt/_rels/presentation.xml.rels><?xml version="1.0" encoding="UTF-8" standalone="yes"?>
<Relationships xmlns="http://schemas.openxmlformats.org/package/2006/relationships">
  <Relationship Id="rId1" Type="http://schemas.openxmlformats.org/officeDocument/2006/relationships/slideMaster" Target="slideMasters/slideMaster1.xml"/>  <Relationship Id="rId2" Type="http://schemas.openxmlformats.org/officeDocument/2006/relationships/slide" Target="slides/slide1.xml"/>
  <Relationship Id="rId3" Type="http://schemas.openxmlformats.org/officeDocument/2006/relationships/slide" Target="slides/slide2.xml"/>
  <Relationship Id="rId4" Type="http://schemas.openxmlformats.org/officeDocument/2006/relationships/slide" Target="slides/slide3.xml"/>
  <Relationship Id="rId5" Type="http://schemas.openxmlformats.org/officeDocument/2006/relationships/slide" Target="slides/slide4.xml"/>
  <Relationship Id="rId6" Type="http://schemas.openxmlformats.org/officeDocument/2006/relationships/slide" Target="slides/slide5.xml"/>
  <Relationship Id="rId7" Type="http://schemas.openxmlformats.org/officeDocument/2006/relationships/slide" Target="slides/slide6.xml"/>
  <Relationship Id="rId8" Type="http://schemas.openxmlformats.org/officeDocument/2006/relationships/slide" Target="slides/slide7.xml"/>
  <Relationship Id="rId9" Type="http://schemas.openxmlformats.org/officeDocument/2006/relationships/slide" Target="slides/slide8.xml"/>
  <Relationship Id="rId10" Type="http://schemas.openxmlformats.org/officeDocument/2006/relationships/slide" Target="slides/slide9.xml"/>
  <Relationship Id="rId11" Type="http://schemas.openxmlformats.org/officeDocument/2006/relationships/slide" Target="slides/slide10.xml"/>
  <Relationship Id="rId12" Type="http://schemas.openxmlformats.org/officeDocument/2006/relationships/slide" Target="slides/slide11.xml"/>
  <Relationship Id="rId13" Type="http://schemas.openxmlformats.org/officeDocument/2006/relationships/slide" Target="slides/slide12.xml"/>
  <Relationship Id="rId14" Type="http://schemas.openxmlformats.org/officeDocument/2006/relationships/slide" Target="slides/slide13.xml"/>
  <Relationship Id="rId15" Type="http://schemas.openxmlformats.org/officeDocument/2006/relationships/slide" Target="slides/slide14.xml"/>
  <Relationship Id="rId16" Type="http://schemas.openxmlformats.org/officeDocument/2006/relationships/slide" Target="slides/slide15.xml"/>
  <Relationship Id="rId17" Type="http://schemas.openxmlformats.org/officeDocument/2006/relationships/slide" Target="slides/slide16.xml"/>
  <Relationship Id="rId18" Type="http://schemas.openxmlformats.org/officeDocument/2006/relationships/slide" Target="slides/slide17.xml"/>
  <Relationship Id="rId19" Type="http://schemas.openxmlformats.org/officeDocument/2006/relationships/slide" Target="slides/slide18.xml"/>
  <Relationship Id="rId20" Type="http://schemas.openxmlformats.org/officeDocument/2006/relationships/slide" Target="slides/slide19.xml"/>
  <Relationship Id="rId21" Type="http://schemas.openxmlformats.org/officeDocument/2006/relationships/slide" Target="slides/slide20.xml"/>
  <Relationship Id="rId22" Type="http://schemas.openxmlformats.org/officeDocument/2006/relationships/theme" Target="theme/theme1.xml"/>
</Relationships>

</file>

<file path=ppt/slideLayouts/_rels/slideLayout1.xml.rels><?xml version="1.0" encoding="UTF-8" standalone="yes"?>
<Relationships xmlns="http://schemas.openxmlformats.org/package/2006/relationships">
  <Relationship Id="rId1" Type="http://schemas.openxmlformats.org/officeDocument/2006/relationships/slideMaster" Target="../slideMasters/slideMaster1.xml"/>
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  <Relationship Id="rId2" Type="http://schemas.openxmlformats.org/officeDocument/2006/relationships/theme" Target="../theme/theme1.xml"/>
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10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11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12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13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14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15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16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17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18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19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2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20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3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4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5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6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7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8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_rels/slide9.xml.rels><?xml version="1.0" encoding="UTF-8" standalone="yes"?>
<Relationships xmlns="http://schemas.openxmlformats.org/package/2006/relationships">
  <Relationship Id="rId1" Type="http://schemas.openxmlformats.org/officeDocument/2006/relationships/slideLayout" Target="../slideLayouts/slideLayout1.xml"/>
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766E"/>
        </a:solidFill>
        <a:effectLst/>
      </p:bgPr>
    </p:bg>
    <p:spTree>
      <p:nvGrpSpPr>
        <p:cNvPr id="1" name=""/>
        <p:cNv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nd"/>
          <p:cNvSpPr/>
          <p:nvPr/>
        </p:nvSpPr>
        <p:spPr>
          <a:xfrm>
            <a:off x="0" y="4200000"/>
            <a:ext cx="9144000" cy="1200000"/>
          </a:xfrm>
          <a:prstGeom prst="rect">
            <a:avLst/>
          </a:prstGeom>
          <a:solidFill>
            <a:srgbClr val="0D5C5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p:sp>
        <p:nvSpPr>
          <p:cNvPr id="2" name="Title"/>
          <p:cNvSpPr/>
          <p:nvPr/>
        </p:nvSpPr>
        <p:spPr>
          <a:xfrm>
            <a:off x="685800" y="1600200"/>
            <a:ext cx="7772400" cy="1200000"/>
          </a:xfrm>
          <a:prstGeom prst="rect">
            <a:avLst/>
          </a:prstGeom>
        </p:spPr>
        <p:txBody>
          <a:bodyPr/>
          <a:lstStyle/>
          <a:p>
            <a:r>
              <a:rPr lang="en-US" sz="4000" b="1" dirty="0">
                <a:solidFill>
                  <a:srgbClr val="FFFFFF"/>
                </a:solidFill>
                <a:latin typeface="Calibri"/>
              </a:rPr>
              <a:t>ATM WhatsApp Support Bot</a:t>
            </a:r>
          </a:p>
        </p:txBody>
      </p:sp>
      <p:sp>
        <p:nvSpPr>
          <p:cNvPr id="3" name="Sub"/>
          <p:cNvSpPr/>
          <p:nvPr/>
        </p:nvSpPr>
        <p:spPr>
          <a:xfrm>
            <a:off x="685800" y="2900000"/>
            <a:ext cx="7772400" cy="600000"/>
          </a:xfrm>
          <a:prstGeom prst="rect">
            <a:avLst/>
          </a:prstGeom>
        </p:spPr>
        <p:txBody>
          <a:bodyPr/>
          <a:lstStyle/>
          <a:p>
            <a:r>
              <a:rPr lang="en-US" sz="2000" dirty="0">
                <a:solidFill>
                  <a:srgbClr val="CCFBF1"/>
                </a:solidFill>
                <a:latin typeface="Calibri"/>
              </a:rPr>
              <a:t>Smart Self-Service + Live Agent Assistance</a:t>
            </a:r>
          </a:p>
        </p:txBody>
      </p:sp>
      <p:sp>
        <p:nvSpPr>
          <p:cNvPr id="4" name="Tag"/>
          <p:cNvSpPr/>
          <p:nvPr/>
        </p:nvSpPr>
        <p:spPr>
          <a:xfrm>
            <a:off x="685800" y="4500000"/>
            <a:ext cx="7772400" cy="500000"/>
          </a:xfrm>
          <a:prstGeom prst="rect">
            <a:avLst/>
          </a:prstGeom>
        </p:spPr>
        <p:txBody>
          <a:bodyPr/>
          <a:lstStyle/>
          <a:p>
            <a:r>
              <a:rPr lang="en-US" sz="1600" dirty="0">
                <a:solidFill>
                  <a:srgbClr val="FFFFFF"/>
                </a:solidFill>
                <a:latin typeface="Calibri"/>
              </a:rPr>
              <a:t>Project Proposal | Powered by WATI &amp; Ultramsg | English Brief for Client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Live Agent Allocation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Human help when the bot is not enough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Automatic escalation when resolution criteria are not met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Agent is assigned directly on WhatsApp for chat reply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Allocation rules: available agents, skills, shift, language, load balancing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Agent receives full conversation history + ATM context + collected answers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Customer stays in the same WhatsApp thread - no channel switching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Supervisor dashboard for monitoring open chats and SLA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Call Connect (Voice Bridge)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WhatsApp chat + live call for faster resolution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When needed, system triggers Call API to bridge Customer &lt;-&gt; Agent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Both parties receive the call / dial-in automatically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Useful for complex ATM disputes needing real-time guidance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Call outcome and notes can be logged against the same ticket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Improves first-contact resolution and customer confidence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Configurable: auto-trigger on escalation or agent-initiated from panel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WhatsApp API Strategy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Official WATI + Ultramsg - dual capability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WATI (Official WhatsApp Business API partner): compliant templates, reliable delivery, enterprise features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Ultramsg: flexible messaging workflows, quick integrations, complementary channel capability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Architecture supports both providers for redundancy and use-case fit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Template messages for outbound / re-engagement where required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Session messages for active support conversations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Webhook-based inbound message handling for real-time bot responses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System Architecture (High Level)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Secure, modular, and scalable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Channel Layer: WhatsApp via WATI &amp; Ultramsg webhooks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Bot Engine: greeting, NLP/keyword matching, decision-tree journey runner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Admin Panel: flow builder, agents, ATM mapping, reports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Agent Desk: WhatsApp allocation inbox + ticket workspace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Call Service: voice bridge API integration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Data Layer: conversations, tickets, ATM master, audit logs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Security: role access, encrypted secrets, webhook validation, audit trail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Admin Panel Modules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Complete control center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Dashboard: live chats, open tickets, SLA, ATM hotspots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Journey Builder: questions, conditions, resolutions, escalation rules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ATM Manager: QR generation, ATM ID, location, branch mapping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Agent Manager: users, shifts, skills, WhatsApp allocation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Ticket Center: status, priority, notes, call logs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Reports &amp; Analytics: issue types, resolution time, bot vs agent rate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Settings: API keys (WATI/Ultramsg/Call), templates, working hours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Key Features for Client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What you get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Instant WhatsApp support from ATM via QR scan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No-code / low-code conversation journey management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Conditional question flows designed by business users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Seamless bot-to-agent handover with full context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Integrated call bridge for complex cases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Dual WhatsApp API support (WATI + Ultramsg)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ATM-aware ticketing and analytics for operations teams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Business Benefits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Why this matters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Faster customer assistance at the point of failure (ATM)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Reduced call-center load through intelligent self-service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Higher quality tickets - agents get structured data before talking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Better CX and brand trust during high-stress banking moments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Centralized control of scripts and policies via Admin Panel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Measurable KPIs: bot resolution %, AHT, escalation rate, ATM issue trends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Suggested Implementation Phases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Clear delivery roadmap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Phase 1: Core bot + QR onboarding + Admin question builder + WATI/Ultramsg webhooks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Phase 2: Conditional journeys, ticket creation, ATM mapping, reporting basics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Phase 3: Live agent WhatsApp allocation desk + SLA monitoring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Phase 4: Call API bridge (customer + agent connect)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Phase 5: Advanced analytics, multi-language, multi-region rollout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UAT with pilot ATMs -&gt; Go-Live -&gt; Training and handover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What We Need From Client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To start discovery / build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Sample ATM issue categories and current SOP for resolution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Preferred WhatsApp Business number(s) and brand greeting tone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Agent team structure, working hours, and escalation matrix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Call API provider preference / existing telephony setup (if any)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Pilot ATM list (IDs / locations) for QR rollout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Compliance / data retention / branding guidelines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Next Steps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Ready to move forward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Review and align on this proposal with stakeholders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Finalize scope: Phase 1 MVP features and success metrics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Confirm WhatsApp providers (WATI + Ultramsg) and Call API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Share sample question journey for first ATM issue type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Kick off design + development sprint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Schedule demo of Admin Panel journey builder and sample bot flow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Executive Summary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One platform. Instant help at the ATM.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Customers facing ATM issues (cash stuck, failed withdrawal, card retained, machine error) scan a QR code at the ATM.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They are instantly connected to our official WhatsApp support number.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An intelligent bot greets them and guides them through a configurable question journey.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If the issue is not resolved by self-help, a live agent is allocated on WhatsApp.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Both customer and agent receive a call bridge so the issue can be resolved in real time.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The entire conversation flow and rules are managed from a powerful Admin Panel.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Thank You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ATM WhatsApp Support Bot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Instant help where it matters - at the ATM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Configurable bot journeys from Admin Panel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Smart escalation to WhatsApp agents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Live call connect for complex cases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Built on Official WATI + Ultramsg APIs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We look forward to partnering with you on this digital support experience.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The Problem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Why customers need help at the ATM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Cash dispensed but not received / cash stuck in ATM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Transaction failed but amount debited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Card captured / PIN issues / screen freeze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Customers wait in queue or struggle to find a helpline number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Support teams lack structured issue details before connecting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No smart first-level triage leads to longer resolution time and poor experience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Our Solution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QR -&gt; WhatsApp Bot -&gt; Guided Journey -&gt; Agent + Call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QR code placed on every ATM connects customers to WhatsApp in one scan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Bot-driven greeting and structured diagnostic questionnaire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Conditional logic: if Yes ask X, if No ask Y - fully designed in Admin Panel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Automatic escalation when self-help cannot resolve the issue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Direct agent allocation on WhatsApp for human reply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Call API connects customer and agent for voice support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Dual WhatsApp API strategy: Official WATI + Ultramsg for reliability and flexibility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End-to-End Customer Journey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From ATM problem to resolution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1. Customer faces an ATM-related problem at the machine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2. Scans the QR code displayed on / near the ATM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3. WhatsApp opens and connects to our support number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4. Bot sends a warm greeting and starts the support journey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5. Customer answers guided questions (dynamic path based on answers)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6. Bot attempts resolution / collects all issue details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7. If unresolved -&gt; live agent is assigned on WhatsApp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8. Call bridge connects customer + agent for faster closure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QR Code Onboarding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Zero friction entry into support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Unique or location-aware QR codes can be mapped to ATM ID / Branch / City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Scan opens WhatsApp chat with a pre-filled start message (optional)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ATM / location context can be attached automatically to the ticket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No app download required - works on any smartphone with WhatsApp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Ideal for banking halls, off-site ATMs, and high-footfall locations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Reduces dependency on IVR menus and hard-to-find helpline numbers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Bot Conversation Engine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Smart, friendly, and fully configurable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Personalized greeting and language-ready structure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Question types: Yes/No, Multiple Choice, Free Text, Image/Receipt upload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Branching logic based on previous answers (decision tree)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Example: Cash stuck? -&gt; Yes -&gt; Ask amount / time / ATM ID -&gt; Offer steps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Example: No -&gt; Ask next possible issue category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Session tracking until resolution or agent handoff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All scripts, greetings, and paths managed from Admin Panel - no code change needed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Admin Panel - Question Journey Builder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Business teams design the experience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Create / edit / reorder questions visually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Define answer options and next-step routing (Yes -&gt; Path A, No -&gt; Path B)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Attach resolution tips, FAQs, or escalation rules to each node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Enable / disable flows per ATM group, region, or campaign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Preview journey before publishing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Version control of conversation flows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Role-based access for Admins, Supervisors, and Agents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Top accent bar -->
      <p:sp>
        <p:nvSpPr>
          <p:cNvPr id="10" name="AccentBar"/>
          <p:cNvSpPr/>
          <p:nvPr/>
        </p:nvSpPr>
        <p:spPr>
          <a:xfrm>
            <a:off x="0" y="0"/>
            <a:ext cx="9144000" cy="114300"/>
          </a:xfrm>
          <a:prstGeom prst="rect">
            <a:avLst/>
          </a:prstGeom>
          <a:solidFill>
            <a:srgbClr val="0F766E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Left accent -->
      <p:sp>
        <p:nvSpPr>
          <p:cNvPr id="11" name="LeftBar"/>
          <p:cNvSpPr/>
          <p:nvPr/>
        </p:nvSpPr>
        <p:spPr>
          <a:xfrm>
            <a:off x="0" y="114300"/>
            <a:ext cx="91440" cy="5029200"/>
          </a:xfrm>
          <a:prstGeom prst="rect">
            <a:avLst/>
          </a:prstGeom>
          <a:solidFill>
            <a:srgbClr val="14B8A6"/>
          </a:solidFill>
          <a:ln w="0">
            <a:noFill/>
          </a:ln>
        </p:spPr>
        <p:txBody>
          <a:bodyPr/>
          <a:lstStyle/>
          <a:p>
            <a:endParaRPr/>
          </a:p>
        </p:txBody>
      </p:sp>
      <!-- Title -->
      <p:sp>
        <p:nvSpPr>
          <p:cNvPr id="2" name="Title"/>
          <p:cNvSpPr/>
          <p:nvPr/>
        </p:nvSpPr>
        <p:spPr>
          <a:xfrm>
            <a:off x="548640" y="457200"/>
            <a:ext cx="8046720" cy="800100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>
                <a:solidFill>
                  <a:srgbClr val="0F172A"/>
                </a:solidFill>
                <a:latin typeface="Calibri"/>
              </a:rPr>
              <a:t>Conditional Logic Example</a:t>
            </a:r>
          </a:p>
        </p:txBody>
      </p:sp>
      <p:sp>
        <p:nvSpPr>
          <p:cNvPr id="3" name="Subtitle"/>
          <p:cNvSpPr/>
          <p:nvPr/>
        </p:nvSpPr>
        <p:spPr>
          <a:xfrm>
            <a:off x="548640" y="1371600"/>
            <a:ext cx="8046720" cy="457200"/>
          </a:xfrm>
          <a:prstGeom prst="rect">
            <a:avLst/>
          </a:prstGeom>
        </p:spPr>
        <p:txBody>
          <a:bodyPr/>
          <a:lstStyle/>
          <a:p>
            <a:r>
              <a:rPr lang="en-US" sz="1400" italic="1" dirty="0">
                <a:solidFill>
                  <a:srgbClr val="0D9488"/>
                </a:solidFill>
                <a:latin typeface="Calibri"/>
              </a:rPr>
              <a:t>How dynamic questioning works</a:t>
            </a:r>
          </a:p>
        </p:txBody>
      </p:sp>
      <!-- Body -->
      <p:sp>
        <p:nvSpPr>
          <p:cNvPr id="4" name="Body"/>
          <p:cNvSpPr/>
          <p:nvPr/>
        </p:nvSpPr>
        <p:spPr>
          <a:xfrm>
            <a:off x="548640" y="1905000"/>
            <a:ext cx="8046720" cy="2926080"/>
          </a:xfrm>
          <a:prstGeom prst="rect">
            <a:avLst/>
          </a:prstGeo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Q1: What issue are you facing? -&gt; Cash not dispensed / Card retained / Other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If Cash not dispensed -&gt; Q2: Was amount debited from your account? (Yes/No)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If Yes -&gt; Collect amount, time, last 4 digits of card, ATM ID -&gt; Create ticket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If No -&gt; Guide customer through retry / nearby ATM suggestions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If still unresolved after guided steps -&gt; Escalate to live agent</a:t>
            </a:r>
            <a:endParaRPr lang="en-US" sz="1800"/>
          </a:p>
          <a:p>
            <a:pPr marL="342900" indent="-342900">
              <a:buFont typeface="Arial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/>
              </a:rPr>
              <a:t>Every branch and message text is editable from Admin without developer dependency</a:t>
            </a:r>
            <a:endParaRPr lang="en-US" sz="1800"/>
          </a:p>
        </p:txBody>
      </p:sp>
      <!-- Footer -->
      <p:sp>
        <p:nvSpPr>
          <p:cNvPr id="5" name="Footer"/>
          <p:cNvSpPr/>
          <p:nvPr/>
        </p:nvSpPr>
        <p:spPr>
          <a:xfrm>
            <a:off x="548640" y="4800600"/>
            <a:ext cx="8046720" cy="3048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64748B"/>
                </a:solidFill>
                <a:latin typeface="Calibri"/>
              </a:rPr>
              <a:t>ATM WhatsApp Support Bot | Confidential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TMBot">
  <a:themeElements>
    <a:clrScheme name="ATMBot">
      <a:dk1>
        <a:sysClr val="windowText" lastClr="000000"/>
      </a:dk1>
      <a:lt1>
        <a:sysClr val="window" lastClr="FFFFFF"/>
      </a:lt1>
      <a:dk2>
        <a:srgbClr val="0F172A"/>
      </a:dk2>
      <a:lt2>
        <a:srgbClr val="F8FAFC"/>
      </a:lt2>
      <a:accent1>
        <a:srgbClr val="0F766E"/>
      </a:accent1>
      <a:accent2>
        <a:srgbClr val="14B8A6"/>
      </a:accent2>
      <a:accent3>
        <a:srgbClr val="0D9488"/>
      </a:accent3>
      <a:accent4>
        <a:srgbClr val="64748B"/>
      </a:accent4>
      <a:accent5>
        <a:srgbClr val="334155"/>
      </a:accent5>
      <a:accent6>
        <a:srgbClr val="99F6E4"/>
      </a:accent6>
      <a:hlink>
        <a:srgbClr val="0F766E"/>
      </a:hlink>
      <a:folHlink>
        <a:srgbClr val="0D5C56"/>
      </a:folHlink>
    </a:clrScheme>
    <a:fontScheme name="ATMBo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ATMBo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9525">
          <a:solidFill>
            <a:schemeClr val="phClr"/>
          </a:solidFill>
          <a:prstDash val="solid"/>
        </a:ln>
        <a:ln w="9525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